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86" r:id="rId6"/>
    <p:sldId id="261" r:id="rId7"/>
    <p:sldId id="329" r:id="rId8"/>
    <p:sldId id="369" r:id="rId9"/>
    <p:sldId id="388" r:id="rId10"/>
    <p:sldId id="389" r:id="rId11"/>
    <p:sldId id="390" r:id="rId12"/>
    <p:sldId id="381" r:id="rId13"/>
    <p:sldId id="370" r:id="rId14"/>
    <p:sldId id="391" r:id="rId15"/>
    <p:sldId id="392" r:id="rId16"/>
    <p:sldId id="393" r:id="rId17"/>
    <p:sldId id="394" r:id="rId18"/>
    <p:sldId id="395" r:id="rId19"/>
    <p:sldId id="371" r:id="rId20"/>
    <p:sldId id="396" r:id="rId21"/>
    <p:sldId id="397" r:id="rId22"/>
    <p:sldId id="398" r:id="rId23"/>
    <p:sldId id="372" r:id="rId24"/>
    <p:sldId id="399" r:id="rId25"/>
    <p:sldId id="400" r:id="rId26"/>
    <p:sldId id="401" r:id="rId27"/>
    <p:sldId id="402" r:id="rId28"/>
    <p:sldId id="403" r:id="rId29"/>
    <p:sldId id="260" r:id="rId30"/>
    <p:sldId id="387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70" d="100"/>
          <a:sy n="70" d="100"/>
        </p:scale>
        <p:origin x="972" y="60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57AB51-ED66-524A-9BA1-025FBC82C1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1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FD26FE-C86C-2E46-8D6C-F7C4760E08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77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22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8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8" r:id="rId8"/>
    <p:sldLayoutId id="2147483743" r:id="rId9"/>
    <p:sldLayoutId id="2147483745" r:id="rId10"/>
    <p:sldLayoutId id="2147483747" r:id="rId11"/>
    <p:sldLayoutId id="2147483746" r:id="rId12"/>
    <p:sldLayoutId id="2147483744" r:id="rId13"/>
    <p:sldLayoutId id="2147483755" r:id="rId14"/>
    <p:sldLayoutId id="2147483756" r:id="rId15"/>
    <p:sldLayoutId id="2147483758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7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medium.com/@raza.shan83" TargetMode="External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linkedin.com/in/ehtisham-raza-0a5479163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enterpriseai/definition/deep-learning-deep-neural-network" TargetMode="External"/><Relationship Id="rId2" Type="http://schemas.openxmlformats.org/officeDocument/2006/relationships/hyperlink" Target="https://www.techtarget.com/searchenterpriseai/definition/AI-Artificial-Intelligenc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chtarget.com/searchenterpriseai/definition/generative-A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821668" y="3070500"/>
            <a:ext cx="561057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GENERATIVE AI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D0AA2A-3D2B-A7E5-9DB1-918CD01A4EB1}"/>
              </a:ext>
            </a:extLst>
          </p:cNvPr>
          <p:cNvSpPr txBox="1"/>
          <p:nvPr/>
        </p:nvSpPr>
        <p:spPr>
          <a:xfrm>
            <a:off x="7343154" y="3785764"/>
            <a:ext cx="391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Reshaping 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D9BDF-C4DB-4C9B-5242-8DD7EE6BC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Language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C1F8EA5-CEA9-836C-36C8-889DE6EC3EC0}"/>
              </a:ext>
            </a:extLst>
          </p:cNvPr>
          <p:cNvSpPr txBox="1"/>
          <p:nvPr/>
        </p:nvSpPr>
        <p:spPr>
          <a:xfrm>
            <a:off x="688368" y="1736333"/>
            <a:ext cx="9029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Forming a Database</a:t>
            </a:r>
          </a:p>
          <a:p>
            <a:r>
              <a:rPr lang="en-US" sz="2200" dirty="0"/>
              <a:t>A neural network consisting of various information or media files like images, text data, sounds etc. forms the basis of artificial intelligence</a:t>
            </a:r>
          </a:p>
          <a:p>
            <a:endParaRPr lang="en-US" sz="2200" b="1" dirty="0"/>
          </a:p>
          <a:p>
            <a:r>
              <a:rPr lang="en-US" sz="2200" b="1" dirty="0"/>
              <a:t>Inputting a Prompt</a:t>
            </a:r>
          </a:p>
          <a:p>
            <a:r>
              <a:rPr lang="en-US" sz="2200" dirty="0"/>
              <a:t>The user provides the AI with a description or sample of the desired content. Prompt can be any user submitted material like words, numbers or photos</a:t>
            </a:r>
          </a:p>
          <a:p>
            <a:endParaRPr lang="en-US" sz="2200" b="1" dirty="0"/>
          </a:p>
          <a:p>
            <a:r>
              <a:rPr lang="en-US" sz="2200" b="1" dirty="0"/>
              <a:t>Generating Content</a:t>
            </a:r>
          </a:p>
          <a:p>
            <a:r>
              <a:rPr lang="en-US" sz="2200" dirty="0"/>
              <a:t>AI uses its neural network to generate new examples that are similar to the ones it has trained from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46FA4-979B-D863-3280-62558C051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" y="1219200"/>
            <a:ext cx="12188011" cy="563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8DF06-EE13-12EE-0546-B726FC09A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" y="1219200"/>
            <a:ext cx="6873166" cy="55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6334" y="339509"/>
            <a:ext cx="10160392" cy="724247"/>
          </a:xfrm>
        </p:spPr>
        <p:txBody>
          <a:bodyPr/>
          <a:lstStyle/>
          <a:p>
            <a:pPr algn="ctr"/>
            <a:r>
              <a:rPr lang="en-US" altLang="zh-CN" sz="4000" dirty="0"/>
              <a:t>Behind LLMs: Language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F346-C959-3954-D573-07DB7548EDB8}"/>
              </a:ext>
            </a:extLst>
          </p:cNvPr>
          <p:cNvSpPr txBox="1"/>
          <p:nvPr/>
        </p:nvSpPr>
        <p:spPr>
          <a:xfrm>
            <a:off x="1292772" y="2091329"/>
            <a:ext cx="9490841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dirty="0">
                <a:sym typeface="+mn-ea"/>
              </a:rPr>
              <a:t>Three approaches for language modelling</a:t>
            </a:r>
            <a:endParaRPr lang="en-US" altLang="zh-CN" sz="2500" dirty="0"/>
          </a:p>
          <a:p>
            <a:endParaRPr lang="en-US" altLang="zh-CN" sz="1800" dirty="0"/>
          </a:p>
          <a:p>
            <a:r>
              <a:rPr lang="en-US" altLang="zh-CN" sz="1800" dirty="0"/>
              <a:t>· 					         	    </a:t>
            </a:r>
            <a:r>
              <a:rPr lang="en-US" altLang="zh-CN" sz="1800" dirty="0">
                <a:sym typeface="+mn-ea"/>
              </a:rPr>
              <a:t>Sentence Correction (Denoising)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· 					         	</a:t>
            </a:r>
            <a:r>
              <a:rPr lang="en-US" altLang="zh-CN" sz="1800" dirty="0">
                <a:sym typeface="+mn-ea"/>
              </a:rPr>
              <a:t>    Text Completion</a:t>
            </a:r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· 						    Text Translation</a:t>
            </a:r>
          </a:p>
        </p:txBody>
      </p:sp>
      <p:pic>
        <p:nvPicPr>
          <p:cNvPr id="6" name="图片 9">
            <a:extLst>
              <a:ext uri="{FF2B5EF4-FFF2-40B4-BE49-F238E27FC236}">
                <a16:creationId xmlns:a16="http://schemas.microsoft.com/office/drawing/2014/main" id="{870892FF-6AF1-5E8C-A121-5785B993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2670969"/>
            <a:ext cx="3741420" cy="525780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C20CDBE0-F20A-2758-157C-C8ADF5B5F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780" y="3447043"/>
            <a:ext cx="4747260" cy="541020"/>
          </a:xfrm>
          <a:prstGeom prst="rect">
            <a:avLst/>
          </a:prstGeom>
        </p:spPr>
      </p:pic>
      <p:pic>
        <p:nvPicPr>
          <p:cNvPr id="8" name="图片 11">
            <a:extLst>
              <a:ext uri="{FF2B5EF4-FFF2-40B4-BE49-F238E27FC236}">
                <a16:creationId xmlns:a16="http://schemas.microsoft.com/office/drawing/2014/main" id="{DBE28206-B2AF-EFA0-889B-715ADCDB4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80" y="4197986"/>
            <a:ext cx="525780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81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6334" y="339509"/>
            <a:ext cx="10160392" cy="724247"/>
          </a:xfrm>
        </p:spPr>
        <p:txBody>
          <a:bodyPr/>
          <a:lstStyle/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F346-C959-3954-D573-07DB7548EDB8}"/>
              </a:ext>
            </a:extLst>
          </p:cNvPr>
          <p:cNvSpPr txBox="1"/>
          <p:nvPr/>
        </p:nvSpPr>
        <p:spPr>
          <a:xfrm>
            <a:off x="1292772" y="2091329"/>
            <a:ext cx="9490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Parametric architectures for sentence denoising: Encoder</a:t>
            </a:r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DAF472D0-20D2-77CC-F8CF-C5ACF89132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52450" y="2644842"/>
            <a:ext cx="4466778" cy="37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6334" y="339509"/>
            <a:ext cx="10160392" cy="724247"/>
          </a:xfrm>
        </p:spPr>
        <p:txBody>
          <a:bodyPr/>
          <a:lstStyle/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F346-C959-3954-D573-07DB7548EDB8}"/>
              </a:ext>
            </a:extLst>
          </p:cNvPr>
          <p:cNvSpPr txBox="1"/>
          <p:nvPr/>
        </p:nvSpPr>
        <p:spPr>
          <a:xfrm>
            <a:off x="1292772" y="2091329"/>
            <a:ext cx="9490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Parametric architectures for text completion: Decoder</a:t>
            </a: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B11A1097-D67C-B4FF-69A2-308465A76F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7126" y="2757037"/>
            <a:ext cx="4611370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5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6334" y="339509"/>
            <a:ext cx="10160392" cy="724247"/>
          </a:xfrm>
        </p:spPr>
        <p:txBody>
          <a:bodyPr/>
          <a:lstStyle/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F346-C959-3954-D573-07DB7548EDB8}"/>
              </a:ext>
            </a:extLst>
          </p:cNvPr>
          <p:cNvSpPr txBox="1"/>
          <p:nvPr/>
        </p:nvSpPr>
        <p:spPr>
          <a:xfrm>
            <a:off x="1292772" y="2091329"/>
            <a:ext cx="9490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Parametric architectures for text translation: Encoder-Decoder</a:t>
            </a: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A845EA28-E61B-F743-44C8-F105996D56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08702" y="2636372"/>
            <a:ext cx="5720080" cy="41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6334" y="339509"/>
            <a:ext cx="10160392" cy="724247"/>
          </a:xfrm>
        </p:spPr>
        <p:txBody>
          <a:bodyPr/>
          <a:lstStyle/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F346-C959-3954-D573-07DB7548EDB8}"/>
              </a:ext>
            </a:extLst>
          </p:cNvPr>
          <p:cNvSpPr txBox="1"/>
          <p:nvPr/>
        </p:nvSpPr>
        <p:spPr>
          <a:xfrm>
            <a:off x="1292772" y="2091329"/>
            <a:ext cx="94908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Training Language Models</a:t>
            </a:r>
          </a:p>
          <a:p>
            <a:endParaRPr lang="en-US" altLang="zh-CN" sz="2400" dirty="0"/>
          </a:p>
          <a:p>
            <a:r>
              <a:rPr lang="en-US" altLang="zh-CN" sz="2400" dirty="0"/>
              <a:t>· Pre-training</a:t>
            </a:r>
          </a:p>
          <a:p>
            <a:endParaRPr lang="en-US" altLang="zh-CN" sz="2400" dirty="0"/>
          </a:p>
          <a:p>
            <a:r>
              <a:rPr lang="en-US" altLang="zh-CN" sz="2400" dirty="0"/>
              <a:t>· Supervised Training</a:t>
            </a:r>
          </a:p>
          <a:p>
            <a:endParaRPr lang="en-US" altLang="zh-CN" sz="2400" dirty="0"/>
          </a:p>
          <a:p>
            <a:r>
              <a:rPr lang="en-US" altLang="zh-CN" sz="2400" dirty="0"/>
              <a:t>· 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76F77-A751-07DE-AA13-EAF33C47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15" y="1737635"/>
            <a:ext cx="6777783" cy="39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8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36334" y="339509"/>
            <a:ext cx="10160392" cy="724247"/>
          </a:xfrm>
        </p:spPr>
        <p:txBody>
          <a:bodyPr/>
          <a:lstStyle/>
          <a:p>
            <a:r>
              <a:rPr lang="en-US" altLang="zh-CN" sz="4000" dirty="0"/>
              <a:t>Theories of Language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F346-C959-3954-D573-07DB7548EDB8}"/>
              </a:ext>
            </a:extLst>
          </p:cNvPr>
          <p:cNvSpPr txBox="1"/>
          <p:nvPr/>
        </p:nvSpPr>
        <p:spPr>
          <a:xfrm>
            <a:off x="1292772" y="2091329"/>
            <a:ext cx="949084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Training Language Models</a:t>
            </a:r>
          </a:p>
          <a:p>
            <a:endParaRPr lang="en-US" altLang="zh-CN" sz="2400" dirty="0"/>
          </a:p>
          <a:p>
            <a:r>
              <a:rPr lang="en-US" altLang="zh-CN" sz="2400" dirty="0"/>
              <a:t>· Pre-training</a:t>
            </a:r>
          </a:p>
          <a:p>
            <a:endParaRPr lang="en-US" altLang="zh-CN" sz="2400" dirty="0"/>
          </a:p>
          <a:p>
            <a:r>
              <a:rPr lang="en-US" altLang="zh-CN" sz="2400" dirty="0"/>
              <a:t>· Supervised Training</a:t>
            </a:r>
          </a:p>
          <a:p>
            <a:endParaRPr lang="en-US" altLang="zh-CN" sz="2400" dirty="0"/>
          </a:p>
          <a:p>
            <a:r>
              <a:rPr lang="en-US" altLang="zh-CN" sz="2400" dirty="0"/>
              <a:t>· 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76F77-A751-07DE-AA13-EAF33C47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015" y="1737635"/>
            <a:ext cx="6777783" cy="392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5400" dirty="0"/>
              <a:t>Different, Language Models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8373B3-A8B9-D86E-5B9D-7DA3BF55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4" y="2044799"/>
            <a:ext cx="8763000" cy="144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D0B05-7178-9876-661A-82821F92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9" y="3465992"/>
            <a:ext cx="9029700" cy="19526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5999B68-3479-09BA-4BD8-F019C9066730}"/>
              </a:ext>
            </a:extLst>
          </p:cNvPr>
          <p:cNvSpPr txBox="1"/>
          <p:nvPr/>
        </p:nvSpPr>
        <p:spPr>
          <a:xfrm>
            <a:off x="553105" y="1506589"/>
            <a:ext cx="71936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b="0" i="0" dirty="0">
                <a:solidFill>
                  <a:srgbClr val="374151"/>
                </a:solidFill>
                <a:effectLst/>
                <a:latin typeface="Söhne"/>
              </a:rPr>
              <a:t>Harder to handle: Training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03371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5400" dirty="0"/>
              <a:t>Different, Language Models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999B68-3479-09BA-4BD8-F019C9066730}"/>
              </a:ext>
            </a:extLst>
          </p:cNvPr>
          <p:cNvSpPr txBox="1"/>
          <p:nvPr/>
        </p:nvSpPr>
        <p:spPr>
          <a:xfrm>
            <a:off x="553105" y="1506589"/>
            <a:ext cx="10247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Easier to use: From fine-tuning to prompt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D70EB-EE4E-C460-75AF-5F10B1B1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3" y="2780375"/>
            <a:ext cx="4330827" cy="26799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110117C-116C-F0B7-A678-C814EF1D2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877" y="2780375"/>
            <a:ext cx="4337820" cy="26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58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5400" dirty="0"/>
              <a:t>Different, Language Models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999B68-3479-09BA-4BD8-F019C9066730}"/>
              </a:ext>
            </a:extLst>
          </p:cNvPr>
          <p:cNvSpPr txBox="1"/>
          <p:nvPr/>
        </p:nvSpPr>
        <p:spPr>
          <a:xfrm>
            <a:off x="553105" y="1506589"/>
            <a:ext cx="10247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374151"/>
                </a:solidFill>
                <a:effectLst/>
                <a:latin typeface="Söhne"/>
              </a:rPr>
              <a:t>Solving real-word problems with general intelligence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FFA128-D660-72D8-6B6B-2802901B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6" y="2211283"/>
            <a:ext cx="2869415" cy="1953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45B3A-4741-279B-EE21-BC1C8A0D8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16" y="2023132"/>
            <a:ext cx="4627319" cy="22167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43DBC2-26FB-E90A-06B0-D5E4CEC6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506" y="4359803"/>
            <a:ext cx="6593029" cy="25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539715" y="1765318"/>
            <a:ext cx="6524220" cy="511576"/>
            <a:chOff x="707880" y="1917593"/>
            <a:chExt cx="6524220" cy="573306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8756" y="1927489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7880" y="1917593"/>
              <a:ext cx="958096" cy="56910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537729" y="2378073"/>
            <a:ext cx="6553800" cy="1144271"/>
            <a:chOff x="678300" y="1346628"/>
            <a:chExt cx="6553800" cy="114427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1495925" y="1346628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How LLMs works?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678300" y="1368475"/>
              <a:ext cx="95809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560220" y="2996983"/>
            <a:ext cx="7045598" cy="929891"/>
            <a:chOff x="746059" y="1561008"/>
            <a:chExt cx="7045598" cy="92989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1545441" y="1561008"/>
              <a:ext cx="624621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Examples and Applications of LLMs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746059" y="1593173"/>
              <a:ext cx="95809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B7AC64B-48B2-4F4F-A626-7901145018C6}"/>
              </a:ext>
            </a:extLst>
          </p:cNvPr>
          <p:cNvSpPr txBox="1"/>
          <p:nvPr/>
        </p:nvSpPr>
        <p:spPr>
          <a:xfrm>
            <a:off x="1667250" y="4584910"/>
            <a:ext cx="10677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549057" y="3711119"/>
            <a:ext cx="7245101" cy="520383"/>
            <a:chOff x="889574" y="1976069"/>
            <a:chExt cx="7245101" cy="520383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1708794" y="1976069"/>
              <a:ext cx="642588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889574" y="1988621"/>
              <a:ext cx="95809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4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F5ECB3-3830-CA26-293A-E7A60755AC99}"/>
              </a:ext>
            </a:extLst>
          </p:cNvPr>
          <p:cNvSpPr txBox="1"/>
          <p:nvPr/>
        </p:nvSpPr>
        <p:spPr>
          <a:xfrm>
            <a:off x="2416835" y="5365073"/>
            <a:ext cx="502348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3C243-D905-EEAD-C938-EA8576B9BCE8}"/>
              </a:ext>
            </a:extLst>
          </p:cNvPr>
          <p:cNvSpPr txBox="1"/>
          <p:nvPr/>
        </p:nvSpPr>
        <p:spPr>
          <a:xfrm>
            <a:off x="1680219" y="5330085"/>
            <a:ext cx="106772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7943C1-E1CD-517C-BC9B-A1FD82EF240D}"/>
              </a:ext>
            </a:extLst>
          </p:cNvPr>
          <p:cNvGrpSpPr/>
          <p:nvPr/>
        </p:nvGrpSpPr>
        <p:grpSpPr>
          <a:xfrm>
            <a:off x="528795" y="3761121"/>
            <a:ext cx="7272568" cy="1187769"/>
            <a:chOff x="889574" y="1308683"/>
            <a:chExt cx="7272568" cy="11877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92AC62-5C3C-02F7-3A4D-8AFB78A4DDB3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BAACDC-FB48-5571-AAE7-3BF72725B545}"/>
                </a:ext>
              </a:extLst>
            </p:cNvPr>
            <p:cNvSpPr txBox="1"/>
            <p:nvPr/>
          </p:nvSpPr>
          <p:spPr>
            <a:xfrm>
              <a:off x="1736261" y="1308683"/>
              <a:ext cx="642588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Fine-Tunning LLMs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D3B869-08ED-2A57-7F13-3B53D50FB548}"/>
                </a:ext>
              </a:extLst>
            </p:cNvPr>
            <p:cNvSpPr txBox="1"/>
            <p:nvPr/>
          </p:nvSpPr>
          <p:spPr>
            <a:xfrm>
              <a:off x="889574" y="1988621"/>
              <a:ext cx="95809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Examples and applications of LLMs</a:t>
            </a:r>
            <a:endParaRPr lang="en-US" sz="4000" dirty="0"/>
          </a:p>
        </p:txBody>
      </p:sp>
      <p:pic>
        <p:nvPicPr>
          <p:cNvPr id="2" name="图片 3">
            <a:extLst>
              <a:ext uri="{FF2B5EF4-FFF2-40B4-BE49-F238E27FC236}">
                <a16:creationId xmlns:a16="http://schemas.microsoft.com/office/drawing/2014/main" id="{E723F2D0-E8E1-513D-0B1E-28BBD9FD4C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78560" y="1841288"/>
            <a:ext cx="8739344" cy="4974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D07B9-3E20-B9ED-AF28-FEC3B126BBE8}"/>
              </a:ext>
            </a:extLst>
          </p:cNvPr>
          <p:cNvSpPr txBox="1"/>
          <p:nvPr/>
        </p:nvSpPr>
        <p:spPr>
          <a:xfrm>
            <a:off x="1096766" y="1274569"/>
            <a:ext cx="96294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500" dirty="0"/>
              <a:t>ChatGPT: Reinforcement Learning from Human Feedback </a:t>
            </a:r>
          </a:p>
        </p:txBody>
      </p:sp>
    </p:spTree>
    <p:extLst>
      <p:ext uri="{BB962C8B-B14F-4D97-AF65-F5344CB8AC3E}">
        <p14:creationId xmlns:p14="http://schemas.microsoft.com/office/powerpoint/2010/main" val="68385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Examples and Applications of LLMs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D07B9-3E20-B9ED-AF28-FEC3B126BBE8}"/>
              </a:ext>
            </a:extLst>
          </p:cNvPr>
          <p:cNvSpPr txBox="1"/>
          <p:nvPr/>
        </p:nvSpPr>
        <p:spPr>
          <a:xfrm>
            <a:off x="1096766" y="1274569"/>
            <a:ext cx="962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Kosmos-1: Multimodal Large Language Models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2539D3-F8B8-DDD2-14E3-EDB5F60383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6444" y="1797789"/>
            <a:ext cx="5470097" cy="4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76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Examples and Applications of LLMs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D07B9-3E20-B9ED-AF28-FEC3B126BBE8}"/>
              </a:ext>
            </a:extLst>
          </p:cNvPr>
          <p:cNvSpPr txBox="1"/>
          <p:nvPr/>
        </p:nvSpPr>
        <p:spPr>
          <a:xfrm>
            <a:off x="1096766" y="1274569"/>
            <a:ext cx="962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PaLM</a:t>
            </a:r>
            <a:r>
              <a:rPr lang="en-US" altLang="zh-CN" sz="2800" dirty="0"/>
              <a:t>-E: Embodied Language Models</a:t>
            </a:r>
          </a:p>
        </p:txBody>
      </p:sp>
      <p:pic>
        <p:nvPicPr>
          <p:cNvPr id="2" name="图片 5">
            <a:extLst>
              <a:ext uri="{FF2B5EF4-FFF2-40B4-BE49-F238E27FC236}">
                <a16:creationId xmlns:a16="http://schemas.microsoft.com/office/drawing/2014/main" id="{D2760843-2C5B-0165-F62D-2C13944479D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46171" y="1995176"/>
            <a:ext cx="8077200" cy="47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1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Examples and Applications of LLMs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D07B9-3E20-B9ED-AF28-FEC3B126BBE8}"/>
              </a:ext>
            </a:extLst>
          </p:cNvPr>
          <p:cNvSpPr txBox="1"/>
          <p:nvPr/>
        </p:nvSpPr>
        <p:spPr>
          <a:xfrm>
            <a:off x="1096766" y="1274569"/>
            <a:ext cx="962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Visual ChatGPT: Large Language Model + Visual Models</a:t>
            </a: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EEBE58F9-5FE8-E390-0E8C-FC2BEB3E08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33077" y="1797789"/>
            <a:ext cx="6125845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66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Examples and Applications of LLMs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5D07B9-3E20-B9ED-AF28-FEC3B126BBE8}"/>
              </a:ext>
            </a:extLst>
          </p:cNvPr>
          <p:cNvSpPr txBox="1"/>
          <p:nvPr/>
        </p:nvSpPr>
        <p:spPr>
          <a:xfrm>
            <a:off x="1096766" y="1274569"/>
            <a:ext cx="9629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Galactica: Language Model + Research Data</a:t>
            </a:r>
          </a:p>
        </p:txBody>
      </p:sp>
      <p:pic>
        <p:nvPicPr>
          <p:cNvPr id="2" name="图片 5">
            <a:extLst>
              <a:ext uri="{FF2B5EF4-FFF2-40B4-BE49-F238E27FC236}">
                <a16:creationId xmlns:a16="http://schemas.microsoft.com/office/drawing/2014/main" id="{6C7152F8-A56C-DFCF-E7E1-AB0B50216D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22691" y="2202446"/>
            <a:ext cx="8162290" cy="41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9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D383-FA3A-9CAB-9861-AC7A0BF1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15" y="1419522"/>
            <a:ext cx="3514833" cy="5085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A62F46-3C19-7D32-9846-A2E7B8C1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848" y="1419522"/>
            <a:ext cx="3476647" cy="2756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1EE87-6FB5-1BD1-6D0C-86FB74A98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495" y="1419522"/>
            <a:ext cx="3775773" cy="2756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6BCA6-D3F1-586E-C373-E3C572235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441" y="4172284"/>
            <a:ext cx="7102827" cy="23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29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46171" y="352935"/>
            <a:ext cx="9775991" cy="724247"/>
          </a:xfrm>
        </p:spPr>
        <p:txBody>
          <a:bodyPr/>
          <a:lstStyle/>
          <a:p>
            <a:r>
              <a:rPr lang="en-US" altLang="zh-CN" sz="4000" dirty="0"/>
              <a:t>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D7F3E-7D37-D43B-CA18-6F2CE3301DF5}"/>
              </a:ext>
            </a:extLst>
          </p:cNvPr>
          <p:cNvSpPr txBox="1"/>
          <p:nvPr/>
        </p:nvSpPr>
        <p:spPr>
          <a:xfrm>
            <a:off x="778268" y="1908746"/>
            <a:ext cx="60977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800" dirty="0"/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800" dirty="0"/>
              <a:t>Customer service / advisor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800" dirty="0"/>
              <a:t>Knowledge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800" dirty="0"/>
              <a:t>Recommendation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1800" dirty="0"/>
              <a:t>Virtual Assistant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562359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198388"/>
            <a:ext cx="4331369" cy="1898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Any Questions?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E1081-1F76-F9F6-FFFF-B7A17DC4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52"/>
            <a:ext cx="12192000" cy="687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4371-5192-B57A-A6B3-1AD99941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403"/>
            <a:ext cx="12192000" cy="69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3CD0142-183E-00C0-43B0-4248FC3DF8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r="2924"/>
          <a:stretch>
            <a:fillRect/>
          </a:stretch>
        </p:blipFill>
        <p:spPr/>
      </p:pic>
      <p:sp>
        <p:nvSpPr>
          <p:cNvPr id="5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1032696" y="4652366"/>
            <a:ext cx="3741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AI/ML Engineer </a:t>
            </a:r>
          </a:p>
          <a:p>
            <a:r>
              <a:rPr lang="en-US" altLang="ko-KR" sz="1400" b="1" dirty="0"/>
              <a:t>Data Trainer &amp; Coach at </a:t>
            </a:r>
            <a:r>
              <a:rPr lang="en-US" altLang="ko-KR" sz="1400" b="1" dirty="0" err="1"/>
              <a:t>AnalystsHQ</a:t>
            </a:r>
            <a:endParaRPr lang="ko-KR" altLang="en-US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904315" y="3055882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Ehtisham Raza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340FA510-1236-492F-9E36-C54A8107DD30}"/>
              </a:ext>
            </a:extLst>
          </p:cNvPr>
          <p:cNvSpPr/>
          <p:nvPr/>
        </p:nvSpPr>
        <p:spPr>
          <a:xfrm>
            <a:off x="5904315" y="3453253"/>
            <a:ext cx="57194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I am AI/ML Engineer working in a FinTech having 3+ years of experience and solving financial problems using artificial intelligence and machine learning.</a:t>
            </a:r>
            <a:endParaRPr lang="ko-KR" altLang="en-US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5074912" y="328288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756063D-1B41-17B5-FE5A-D77FF5BC36F3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4924B696-9040-EA00-912A-D01271B065DF}"/>
              </a:ext>
            </a:extLst>
          </p:cNvPr>
          <p:cNvSpPr txBox="1">
            <a:spLocks/>
          </p:cNvSpPr>
          <p:nvPr/>
        </p:nvSpPr>
        <p:spPr>
          <a:xfrm>
            <a:off x="5904315" y="4248213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Ehtisham Raza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B4A53F-8E72-9B4A-1BD5-8B337507F2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93" y="4948909"/>
            <a:ext cx="608005" cy="5193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F743B0-7EC5-8211-A923-D1BA0C715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93" y="4217020"/>
            <a:ext cx="519323" cy="519324"/>
          </a:xfrm>
          <a:prstGeom prst="rect">
            <a:avLst/>
          </a:prstGeom>
        </p:spPr>
      </p:pic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C6A9BF49-FE95-730F-985D-51CF16E070AB}"/>
              </a:ext>
            </a:extLst>
          </p:cNvPr>
          <p:cNvSpPr txBox="1">
            <a:spLocks/>
          </p:cNvSpPr>
          <p:nvPr/>
        </p:nvSpPr>
        <p:spPr>
          <a:xfrm>
            <a:off x="5904315" y="5037244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Ehtisham Raza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9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745705" y="2736039"/>
            <a:ext cx="5446295" cy="786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785881" y="3981404"/>
            <a:ext cx="544622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WHAT IS LARGE LANGUAGE MODEL?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3B4A34E-C246-47F5-A863-109A43C0757D}"/>
              </a:ext>
            </a:extLst>
          </p:cNvPr>
          <p:cNvSpPr/>
          <p:nvPr/>
        </p:nvSpPr>
        <p:spPr>
          <a:xfrm>
            <a:off x="1598775" y="1948451"/>
            <a:ext cx="5086770" cy="3128874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Language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C1F8EA5-CEA9-836C-36C8-889DE6EC3EC0}"/>
              </a:ext>
            </a:extLst>
          </p:cNvPr>
          <p:cNvSpPr txBox="1"/>
          <p:nvPr/>
        </p:nvSpPr>
        <p:spPr>
          <a:xfrm>
            <a:off x="688368" y="1736333"/>
            <a:ext cx="9029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 large language model (LLM) is a type of artificial intelligence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(</a:t>
            </a:r>
            <a:r>
              <a:rPr lang="en-US" sz="2400" b="0" i="0" u="sng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) </a:t>
            </a:r>
            <a:r>
              <a:rPr lang="en-US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algorithm that uses </a:t>
            </a:r>
            <a:r>
              <a:rPr lang="en-US" sz="2400" i="0" u="sng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 learning</a:t>
            </a:r>
            <a:r>
              <a:rPr lang="en-US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techniques and massively large data sets to understand, summarize, generate and predict new content. The term </a:t>
            </a:r>
            <a:r>
              <a:rPr lang="en-US" sz="2400" b="0" i="1" u="sng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AI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sz="24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also is closely connected with LLMs, which are, in fact, a type of generative AI that has been specifically architected to help generate text-based content.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6500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Language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图片 2">
            <a:extLst>
              <a:ext uri="{FF2B5EF4-FFF2-40B4-BE49-F238E27FC236}">
                <a16:creationId xmlns:a16="http://schemas.microsoft.com/office/drawing/2014/main" id="{3102DF2B-AFA1-309A-D2C1-4C5A19E1C0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38756" y="1561132"/>
            <a:ext cx="6780700" cy="4509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327E5-39E6-D95E-8EC4-F2BBB7AB210D}"/>
              </a:ext>
            </a:extLst>
          </p:cNvPr>
          <p:cNvSpPr txBox="1"/>
          <p:nvPr/>
        </p:nvSpPr>
        <p:spPr>
          <a:xfrm>
            <a:off x="-300519" y="25360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GPT-4 just released!</a:t>
            </a:r>
          </a:p>
        </p:txBody>
      </p:sp>
      <p:sp>
        <p:nvSpPr>
          <p:cNvPr id="47" name="Flowchart: Off-page Connector 46">
            <a:extLst>
              <a:ext uri="{FF2B5EF4-FFF2-40B4-BE49-F238E27FC236}">
                <a16:creationId xmlns:a16="http://schemas.microsoft.com/office/drawing/2014/main" id="{808766ED-3937-7EDF-FC07-A5027CAB500A}"/>
              </a:ext>
            </a:extLst>
          </p:cNvPr>
          <p:cNvSpPr/>
          <p:nvPr/>
        </p:nvSpPr>
        <p:spPr>
          <a:xfrm rot="16200000">
            <a:off x="1173492" y="2221654"/>
            <a:ext cx="2185853" cy="2814550"/>
          </a:xfrm>
          <a:prstGeom prst="flowChartOffpage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altLang="zh-CN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273B85-4B33-DEEE-7711-F65F6355685B}"/>
              </a:ext>
            </a:extLst>
          </p:cNvPr>
          <p:cNvSpPr txBox="1"/>
          <p:nvPr/>
        </p:nvSpPr>
        <p:spPr>
          <a:xfrm>
            <a:off x="1035597" y="3369264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GPT-4 just released!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8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5400" dirty="0"/>
              <a:t>GPT-4 just released!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1327E5-39E6-D95E-8EC4-F2BBB7AB210D}"/>
              </a:ext>
            </a:extLst>
          </p:cNvPr>
          <p:cNvSpPr txBox="1"/>
          <p:nvPr/>
        </p:nvSpPr>
        <p:spPr>
          <a:xfrm>
            <a:off x="-300519" y="25360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GPT-4 just released!</a:t>
            </a:r>
          </a:p>
        </p:txBody>
      </p:sp>
      <p:sp>
        <p:nvSpPr>
          <p:cNvPr id="47" name="Flowchart: Off-page Connector 46">
            <a:extLst>
              <a:ext uri="{FF2B5EF4-FFF2-40B4-BE49-F238E27FC236}">
                <a16:creationId xmlns:a16="http://schemas.microsoft.com/office/drawing/2014/main" id="{808766ED-3937-7EDF-FC07-A5027CAB500A}"/>
              </a:ext>
            </a:extLst>
          </p:cNvPr>
          <p:cNvSpPr/>
          <p:nvPr/>
        </p:nvSpPr>
        <p:spPr>
          <a:xfrm rot="16200000">
            <a:off x="1173492" y="2221654"/>
            <a:ext cx="2185853" cy="2814550"/>
          </a:xfrm>
          <a:prstGeom prst="flowChartOffpage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altLang="zh-CN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273B85-4B33-DEEE-7711-F65F6355685B}"/>
              </a:ext>
            </a:extLst>
          </p:cNvPr>
          <p:cNvSpPr txBox="1"/>
          <p:nvPr/>
        </p:nvSpPr>
        <p:spPr>
          <a:xfrm>
            <a:off x="1035597" y="3369264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GPT-4 just released!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AA05D-D687-F5B1-33E7-6C44E7B3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4787"/>
            <a:ext cx="5691629" cy="377497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0D3D66-6B3B-B26F-5A25-72822A89E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5" y="2089434"/>
            <a:ext cx="5819413" cy="37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5400" dirty="0"/>
              <a:t>GPT-4 just released!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AA11E5-087E-391A-7A1B-3CB2C54EE4DA}"/>
              </a:ext>
            </a:extLst>
          </p:cNvPr>
          <p:cNvGrpSpPr/>
          <p:nvPr/>
        </p:nvGrpSpPr>
        <p:grpSpPr>
          <a:xfrm>
            <a:off x="9640025" y="2226134"/>
            <a:ext cx="1979431" cy="3296560"/>
            <a:chOff x="3832184" y="1890347"/>
            <a:chExt cx="2537664" cy="42262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6BB5D2-E5FD-B447-A2BF-2DC5C591249A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41" name="Freeform: Shape 101">
                <a:extLst>
                  <a:ext uri="{FF2B5EF4-FFF2-40B4-BE49-F238E27FC236}">
                    <a16:creationId xmlns:a16="http://schemas.microsoft.com/office/drawing/2014/main" id="{6A99A9F2-5ABF-9D58-BFC5-6E0E685C2E33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102">
                <a:extLst>
                  <a:ext uri="{FF2B5EF4-FFF2-40B4-BE49-F238E27FC236}">
                    <a16:creationId xmlns:a16="http://schemas.microsoft.com/office/drawing/2014/main" id="{46952E0D-CBFA-3CDB-0454-F38052993B36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103">
                <a:extLst>
                  <a:ext uri="{FF2B5EF4-FFF2-40B4-BE49-F238E27FC236}">
                    <a16:creationId xmlns:a16="http://schemas.microsoft.com/office/drawing/2014/main" id="{94BDE5CF-E32F-0CBF-CBEA-4E898CB733E6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104">
                <a:extLst>
                  <a:ext uri="{FF2B5EF4-FFF2-40B4-BE49-F238E27FC236}">
                    <a16:creationId xmlns:a16="http://schemas.microsoft.com/office/drawing/2014/main" id="{6F9E972A-5BB5-E1CE-E4A4-CC5E8F71856B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105">
                <a:extLst>
                  <a:ext uri="{FF2B5EF4-FFF2-40B4-BE49-F238E27FC236}">
                    <a16:creationId xmlns:a16="http://schemas.microsoft.com/office/drawing/2014/main" id="{15C6ED3E-9C75-2D47-730F-CE3CF09D98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10FF1D-9E82-E3BF-AB61-18350F763A57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36" name="Freeform: Shape 96">
                <a:extLst>
                  <a:ext uri="{FF2B5EF4-FFF2-40B4-BE49-F238E27FC236}">
                    <a16:creationId xmlns:a16="http://schemas.microsoft.com/office/drawing/2014/main" id="{921B1B7E-970C-C51A-7992-96BBF233537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97">
                <a:extLst>
                  <a:ext uri="{FF2B5EF4-FFF2-40B4-BE49-F238E27FC236}">
                    <a16:creationId xmlns:a16="http://schemas.microsoft.com/office/drawing/2014/main" id="{57BDC598-18EA-5FA8-C3F6-35F2B953F58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98">
                <a:extLst>
                  <a:ext uri="{FF2B5EF4-FFF2-40B4-BE49-F238E27FC236}">
                    <a16:creationId xmlns:a16="http://schemas.microsoft.com/office/drawing/2014/main" id="{43355B84-CE46-02F9-3869-2B40C078E66C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99">
                <a:extLst>
                  <a:ext uri="{FF2B5EF4-FFF2-40B4-BE49-F238E27FC236}">
                    <a16:creationId xmlns:a16="http://schemas.microsoft.com/office/drawing/2014/main" id="{8FD89F6A-FC29-7475-D1CE-73B5D17F8AFF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100">
                <a:extLst>
                  <a:ext uri="{FF2B5EF4-FFF2-40B4-BE49-F238E27FC236}">
                    <a16:creationId xmlns:a16="http://schemas.microsoft.com/office/drawing/2014/main" id="{6A4A0400-E21A-790B-90C2-90768285E961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D0BC33-F7C5-81BE-A0D5-1ACBCA05A267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10" name="Freeform: Shape 67">
                <a:extLst>
                  <a:ext uri="{FF2B5EF4-FFF2-40B4-BE49-F238E27FC236}">
                    <a16:creationId xmlns:a16="http://schemas.microsoft.com/office/drawing/2014/main" id="{BFA64B83-5607-6DC0-688F-A241038D3F5B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68">
                <a:extLst>
                  <a:ext uri="{FF2B5EF4-FFF2-40B4-BE49-F238E27FC236}">
                    <a16:creationId xmlns:a16="http://schemas.microsoft.com/office/drawing/2014/main" id="{737DAEBF-9BE6-3B52-05B3-53AA438C90CC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69">
                <a:extLst>
                  <a:ext uri="{FF2B5EF4-FFF2-40B4-BE49-F238E27FC236}">
                    <a16:creationId xmlns:a16="http://schemas.microsoft.com/office/drawing/2014/main" id="{93FD2EA2-ABB3-3B62-23D2-DF574EE4C447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70">
                <a:extLst>
                  <a:ext uri="{FF2B5EF4-FFF2-40B4-BE49-F238E27FC236}">
                    <a16:creationId xmlns:a16="http://schemas.microsoft.com/office/drawing/2014/main" id="{5B10A283-1E4E-296F-C100-0B557BF7660C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71">
                <a:extLst>
                  <a:ext uri="{FF2B5EF4-FFF2-40B4-BE49-F238E27FC236}">
                    <a16:creationId xmlns:a16="http://schemas.microsoft.com/office/drawing/2014/main" id="{862472C8-D262-5B1A-9C58-98F42707AC3F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72">
                <a:extLst>
                  <a:ext uri="{FF2B5EF4-FFF2-40B4-BE49-F238E27FC236}">
                    <a16:creationId xmlns:a16="http://schemas.microsoft.com/office/drawing/2014/main" id="{EE5C8882-0248-90AD-D25F-1F0077DDAC04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73">
                <a:extLst>
                  <a:ext uri="{FF2B5EF4-FFF2-40B4-BE49-F238E27FC236}">
                    <a16:creationId xmlns:a16="http://schemas.microsoft.com/office/drawing/2014/main" id="{57745294-EBFC-CA92-D511-EB06EA6B0D6C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74">
                <a:extLst>
                  <a:ext uri="{FF2B5EF4-FFF2-40B4-BE49-F238E27FC236}">
                    <a16:creationId xmlns:a16="http://schemas.microsoft.com/office/drawing/2014/main" id="{E532D64B-9718-BA5C-3642-32E14326E05A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75">
                <a:extLst>
                  <a:ext uri="{FF2B5EF4-FFF2-40B4-BE49-F238E27FC236}">
                    <a16:creationId xmlns:a16="http://schemas.microsoft.com/office/drawing/2014/main" id="{94A9D7A6-C69C-0394-2206-A1E5974302DB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76">
                <a:extLst>
                  <a:ext uri="{FF2B5EF4-FFF2-40B4-BE49-F238E27FC236}">
                    <a16:creationId xmlns:a16="http://schemas.microsoft.com/office/drawing/2014/main" id="{AC1CE72E-70DC-9913-A6AB-204676547E1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77">
                <a:extLst>
                  <a:ext uri="{FF2B5EF4-FFF2-40B4-BE49-F238E27FC236}">
                    <a16:creationId xmlns:a16="http://schemas.microsoft.com/office/drawing/2014/main" id="{3ECF3AFB-EAE3-6BB9-F27D-623D33ABBB11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78">
                <a:extLst>
                  <a:ext uri="{FF2B5EF4-FFF2-40B4-BE49-F238E27FC236}">
                    <a16:creationId xmlns:a16="http://schemas.microsoft.com/office/drawing/2014/main" id="{9413604C-1CC8-A3C0-D579-B1E7C8D878B7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79">
                <a:extLst>
                  <a:ext uri="{FF2B5EF4-FFF2-40B4-BE49-F238E27FC236}">
                    <a16:creationId xmlns:a16="http://schemas.microsoft.com/office/drawing/2014/main" id="{D63903FB-ED52-664B-4740-7E67F6AAE3D1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80">
                <a:extLst>
                  <a:ext uri="{FF2B5EF4-FFF2-40B4-BE49-F238E27FC236}">
                    <a16:creationId xmlns:a16="http://schemas.microsoft.com/office/drawing/2014/main" id="{AF752FC2-5E14-F5F3-6255-897A957B95C4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81">
                <a:extLst>
                  <a:ext uri="{FF2B5EF4-FFF2-40B4-BE49-F238E27FC236}">
                    <a16:creationId xmlns:a16="http://schemas.microsoft.com/office/drawing/2014/main" id="{44F34880-DB09-136C-7142-7F77E4906481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82">
                <a:extLst>
                  <a:ext uri="{FF2B5EF4-FFF2-40B4-BE49-F238E27FC236}">
                    <a16:creationId xmlns:a16="http://schemas.microsoft.com/office/drawing/2014/main" id="{D6D7359B-44E5-08E8-CEED-A558B73D653C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86">
                <a:extLst>
                  <a:ext uri="{FF2B5EF4-FFF2-40B4-BE49-F238E27FC236}">
                    <a16:creationId xmlns:a16="http://schemas.microsoft.com/office/drawing/2014/main" id="{91130D78-365A-2001-0C19-F4AF846DCDD5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87">
                <a:extLst>
                  <a:ext uri="{FF2B5EF4-FFF2-40B4-BE49-F238E27FC236}">
                    <a16:creationId xmlns:a16="http://schemas.microsoft.com/office/drawing/2014/main" id="{93AA5894-543B-6125-C7A1-8D7DBB776EE7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88">
                <a:extLst>
                  <a:ext uri="{FF2B5EF4-FFF2-40B4-BE49-F238E27FC236}">
                    <a16:creationId xmlns:a16="http://schemas.microsoft.com/office/drawing/2014/main" id="{3F381F48-2563-06A5-532E-499F15A4A566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89">
                <a:extLst>
                  <a:ext uri="{FF2B5EF4-FFF2-40B4-BE49-F238E27FC236}">
                    <a16:creationId xmlns:a16="http://schemas.microsoft.com/office/drawing/2014/main" id="{BC886347-DFAB-9E2C-42E1-98955EEB1EC1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90">
                <a:extLst>
                  <a:ext uri="{FF2B5EF4-FFF2-40B4-BE49-F238E27FC236}">
                    <a16:creationId xmlns:a16="http://schemas.microsoft.com/office/drawing/2014/main" id="{68C86A40-927D-7C00-A4AE-0CB8F28F3C51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91">
                <a:extLst>
                  <a:ext uri="{FF2B5EF4-FFF2-40B4-BE49-F238E27FC236}">
                    <a16:creationId xmlns:a16="http://schemas.microsoft.com/office/drawing/2014/main" id="{3475B001-79D5-823B-E2D8-236E0C892F5F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92">
                <a:extLst>
                  <a:ext uri="{FF2B5EF4-FFF2-40B4-BE49-F238E27FC236}">
                    <a16:creationId xmlns:a16="http://schemas.microsoft.com/office/drawing/2014/main" id="{F55A6FEB-796B-B608-EA7A-0948A8AAC270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93">
                <a:extLst>
                  <a:ext uri="{FF2B5EF4-FFF2-40B4-BE49-F238E27FC236}">
                    <a16:creationId xmlns:a16="http://schemas.microsoft.com/office/drawing/2014/main" id="{C72699F0-2BB0-5DE3-5566-15DB899C953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94">
                <a:extLst>
                  <a:ext uri="{FF2B5EF4-FFF2-40B4-BE49-F238E27FC236}">
                    <a16:creationId xmlns:a16="http://schemas.microsoft.com/office/drawing/2014/main" id="{3E56774C-E8E5-3178-FCE6-88C06D86714F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95">
                <a:extLst>
                  <a:ext uri="{FF2B5EF4-FFF2-40B4-BE49-F238E27FC236}">
                    <a16:creationId xmlns:a16="http://schemas.microsoft.com/office/drawing/2014/main" id="{8286FD29-AA7B-1A30-F530-4D4709063D1C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A1327E5-39E6-D95E-8EC4-F2BBB7AB210D}"/>
              </a:ext>
            </a:extLst>
          </p:cNvPr>
          <p:cNvSpPr txBox="1"/>
          <p:nvPr/>
        </p:nvSpPr>
        <p:spPr>
          <a:xfrm>
            <a:off x="-300519" y="25360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GPT-4 just released!</a:t>
            </a:r>
          </a:p>
        </p:txBody>
      </p:sp>
      <p:sp>
        <p:nvSpPr>
          <p:cNvPr id="47" name="Flowchart: Off-page Connector 46">
            <a:extLst>
              <a:ext uri="{FF2B5EF4-FFF2-40B4-BE49-F238E27FC236}">
                <a16:creationId xmlns:a16="http://schemas.microsoft.com/office/drawing/2014/main" id="{808766ED-3937-7EDF-FC07-A5027CAB500A}"/>
              </a:ext>
            </a:extLst>
          </p:cNvPr>
          <p:cNvSpPr/>
          <p:nvPr/>
        </p:nvSpPr>
        <p:spPr>
          <a:xfrm rot="16200000">
            <a:off x="1173492" y="2221654"/>
            <a:ext cx="2185853" cy="2814550"/>
          </a:xfrm>
          <a:prstGeom prst="flowChartOffpage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en-US" altLang="zh-CN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273B85-4B33-DEEE-7711-F65F6355685B}"/>
              </a:ext>
            </a:extLst>
          </p:cNvPr>
          <p:cNvSpPr txBox="1"/>
          <p:nvPr/>
        </p:nvSpPr>
        <p:spPr>
          <a:xfrm>
            <a:off x="1035597" y="3369264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GPT-4 just released!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9E842-ED14-D54A-33FB-FDB3B1283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39" y="1780309"/>
            <a:ext cx="5593156" cy="487993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50BA4D8-EE0D-9092-E0C3-5A5E6B043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1" y="1772510"/>
            <a:ext cx="5639685" cy="48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4000" dirty="0"/>
              <a:t>Model size is increasing exponentially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327E5-39E6-D95E-8EC4-F2BBB7AB210D}"/>
              </a:ext>
            </a:extLst>
          </p:cNvPr>
          <p:cNvSpPr txBox="1"/>
          <p:nvPr/>
        </p:nvSpPr>
        <p:spPr>
          <a:xfrm>
            <a:off x="-300519" y="253600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GPT-4 just released!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273B85-4B33-DEEE-7711-F65F6355685B}"/>
              </a:ext>
            </a:extLst>
          </p:cNvPr>
          <p:cNvSpPr txBox="1"/>
          <p:nvPr/>
        </p:nvSpPr>
        <p:spPr>
          <a:xfrm>
            <a:off x="1035597" y="3369264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GPT-4 just released!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图片 6">
            <a:extLst>
              <a:ext uri="{FF2B5EF4-FFF2-40B4-BE49-F238E27FC236}">
                <a16:creationId xmlns:a16="http://schemas.microsoft.com/office/drawing/2014/main" id="{062552B7-D3F7-9891-76DB-6EE7E83F7DA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53622" y="1420564"/>
            <a:ext cx="8368144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19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5186</TotalTime>
  <Words>493</Words>
  <Application>Microsoft Office PowerPoint</Application>
  <PresentationFormat>Widescreen</PresentationFormat>
  <Paragraphs>106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Söhne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Ehtisham Raza</cp:lastModifiedBy>
  <cp:revision>196</cp:revision>
  <dcterms:created xsi:type="dcterms:W3CDTF">2018-04-24T17:14:44Z</dcterms:created>
  <dcterms:modified xsi:type="dcterms:W3CDTF">2023-12-30T14:08:00Z</dcterms:modified>
</cp:coreProperties>
</file>